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ms-office.legacyDiagramTex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legacyDocTextInfo.bin" ContentType="application/vnd.ms-office.legacyDocTextInfo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389" r:id="rId3"/>
    <p:sldId id="257" r:id="rId4"/>
    <p:sldId id="258" r:id="rId5"/>
    <p:sldId id="259" r:id="rId6"/>
    <p:sldId id="260" r:id="rId7"/>
    <p:sldId id="261" r:id="rId8"/>
    <p:sldId id="289" r:id="rId9"/>
    <p:sldId id="292" r:id="rId10"/>
    <p:sldId id="398" r:id="rId11"/>
    <p:sldId id="379" r:id="rId12"/>
    <p:sldId id="380" r:id="rId13"/>
    <p:sldId id="290" r:id="rId14"/>
    <p:sldId id="356" r:id="rId15"/>
    <p:sldId id="291" r:id="rId16"/>
    <p:sldId id="313" r:id="rId17"/>
    <p:sldId id="315" r:id="rId18"/>
    <p:sldId id="382" r:id="rId19"/>
    <p:sldId id="377" r:id="rId20"/>
    <p:sldId id="327" r:id="rId21"/>
    <p:sldId id="381" r:id="rId22"/>
    <p:sldId id="316" r:id="rId23"/>
    <p:sldId id="359" r:id="rId24"/>
    <p:sldId id="328" r:id="rId25"/>
    <p:sldId id="317" r:id="rId26"/>
    <p:sldId id="329" r:id="rId27"/>
    <p:sldId id="330" r:id="rId28"/>
    <p:sldId id="378" r:id="rId29"/>
    <p:sldId id="357" r:id="rId30"/>
    <p:sldId id="388" r:id="rId31"/>
    <p:sldId id="386" r:id="rId32"/>
    <p:sldId id="387" r:id="rId33"/>
    <p:sldId id="331" r:id="rId34"/>
    <p:sldId id="333" r:id="rId35"/>
    <p:sldId id="334" r:id="rId36"/>
    <p:sldId id="335" r:id="rId37"/>
    <p:sldId id="336" r:id="rId38"/>
    <p:sldId id="337" r:id="rId39"/>
    <p:sldId id="320" r:id="rId40"/>
    <p:sldId id="338" r:id="rId41"/>
    <p:sldId id="321" r:id="rId42"/>
    <p:sldId id="322" r:id="rId43"/>
    <p:sldId id="323" r:id="rId44"/>
    <p:sldId id="324" r:id="rId45"/>
    <p:sldId id="390" r:id="rId46"/>
    <p:sldId id="339" r:id="rId47"/>
    <p:sldId id="326" r:id="rId48"/>
    <p:sldId id="340" r:id="rId49"/>
    <p:sldId id="341" r:id="rId50"/>
    <p:sldId id="342" r:id="rId51"/>
    <p:sldId id="314" r:id="rId52"/>
    <p:sldId id="343" r:id="rId53"/>
    <p:sldId id="351" r:id="rId54"/>
    <p:sldId id="352" r:id="rId55"/>
    <p:sldId id="353" r:id="rId56"/>
    <p:sldId id="376" r:id="rId57"/>
    <p:sldId id="383" r:id="rId58"/>
    <p:sldId id="345" r:id="rId59"/>
    <p:sldId id="354" r:id="rId60"/>
    <p:sldId id="355" r:id="rId61"/>
    <p:sldId id="268" r:id="rId62"/>
    <p:sldId id="392" r:id="rId63"/>
    <p:sldId id="393" r:id="rId64"/>
    <p:sldId id="395" r:id="rId65"/>
    <p:sldId id="271" r:id="rId66"/>
    <p:sldId id="269" r:id="rId67"/>
    <p:sldId id="270" r:id="rId68"/>
    <p:sldId id="272" r:id="rId69"/>
    <p:sldId id="305" r:id="rId70"/>
    <p:sldId id="262" r:id="rId71"/>
    <p:sldId id="263" r:id="rId72"/>
    <p:sldId id="267" r:id="rId73"/>
    <p:sldId id="273" r:id="rId74"/>
    <p:sldId id="384" r:id="rId75"/>
    <p:sldId id="385" r:id="rId76"/>
    <p:sldId id="274" r:id="rId77"/>
    <p:sldId id="391" r:id="rId78"/>
    <p:sldId id="306" r:id="rId79"/>
    <p:sldId id="307" r:id="rId80"/>
    <p:sldId id="308" r:id="rId81"/>
    <p:sldId id="309" r:id="rId82"/>
    <p:sldId id="310" r:id="rId83"/>
    <p:sldId id="367" r:id="rId84"/>
    <p:sldId id="368" r:id="rId85"/>
    <p:sldId id="396" r:id="rId86"/>
    <p:sldId id="397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349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06/relationships/legacyDocTextInfo" Target="legacyDocTextInfo.bin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8" Type="http://schemas.microsoft.com/office/2006/relationships/legacyDiagramText" Target="legacyDiagramText8.bin"/><Relationship Id="rId13" Type="http://schemas.microsoft.com/office/2006/relationships/legacyDiagramText" Target="legacyDiagramText13.bin"/><Relationship Id="rId3" Type="http://schemas.microsoft.com/office/2006/relationships/legacyDiagramText" Target="legacyDiagramText3.bin"/><Relationship Id="rId7" Type="http://schemas.microsoft.com/office/2006/relationships/legacyDiagramText" Target="legacyDiagramText7.bin"/><Relationship Id="rId12" Type="http://schemas.microsoft.com/office/2006/relationships/legacyDiagramText" Target="legacyDiagramText12.bin"/><Relationship Id="rId2" Type="http://schemas.microsoft.com/office/2006/relationships/legacyDiagramText" Target="legacyDiagramText2.bin"/><Relationship Id="rId1" Type="http://schemas.microsoft.com/office/2006/relationships/legacyDiagramText" Target="legacyDiagramText1.bin"/><Relationship Id="rId6" Type="http://schemas.microsoft.com/office/2006/relationships/legacyDiagramText" Target="legacyDiagramText6.bin"/><Relationship Id="rId11" Type="http://schemas.microsoft.com/office/2006/relationships/legacyDiagramText" Target="legacyDiagramText11.bin"/><Relationship Id="rId5" Type="http://schemas.microsoft.com/office/2006/relationships/legacyDiagramText" Target="legacyDiagramText5.bin"/><Relationship Id="rId10" Type="http://schemas.microsoft.com/office/2006/relationships/legacyDiagramText" Target="legacyDiagramText10.bin"/><Relationship Id="rId4" Type="http://schemas.microsoft.com/office/2006/relationships/legacyDiagramText" Target="legacyDiagramText4.bin"/><Relationship Id="rId9" Type="http://schemas.microsoft.com/office/2006/relationships/legacyDiagramText" Target="legacyDiagramText9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A3776-16CF-44E0-B2EF-2DB56E673237}" type="datetimeFigureOut">
              <a:rPr lang="en-US" smtClean="0"/>
              <a:pPr/>
              <a:t>05-Sep-15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9C04-2ACB-4E39-91BF-A90C120D668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14400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u="sng" dirty="0" smtClean="0">
                <a:solidFill>
                  <a:srgbClr val="002060"/>
                </a:solidFill>
              </a:rPr>
              <a:t>AIRPORT ENGINEERING</a:t>
            </a:r>
            <a:endParaRPr lang="en-US" b="1" u="sng" dirty="0">
              <a:solidFill>
                <a:srgbClr val="00206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ilitary-wallpaper-background-desktop-civil-aviation-aircraft-107826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5d0a519c7cf35979e97db91f48899b9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420-0907-0320-4700_row_of_military_aircraft_taxi_in_at_nellis_air_force_base_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304800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800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LOCATION AND ORIENTATION OF AIRPORT</a:t>
            </a:r>
            <a:endParaRPr lang="en-US" sz="2800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229600" cy="4876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200" b="1" dirty="0" smtClean="0">
                <a:solidFill>
                  <a:srgbClr val="7030A0"/>
                </a:solidFill>
              </a:rPr>
              <a:t>Following are the factors which influences the location of an airport.</a:t>
            </a:r>
          </a:p>
          <a:p>
            <a:pPr>
              <a:buNone/>
            </a:pPr>
            <a:endParaRPr lang="en-US" sz="2200" b="1" dirty="0" smtClean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Future development.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Availability of utilities.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Development of surrounding area.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Airport use.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Topography.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Accessibility to the community.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Presence of other airport.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Obstruction.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Visibility.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Wind.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Economy of construction.</a:t>
            </a:r>
            <a:endParaRPr lang="en-US" sz="22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:\Documents and Settings\New User\Desktop\cartoons\scan0025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304800"/>
          </a:xfrm>
        </p:spPr>
        <p:txBody>
          <a:bodyPr>
            <a:normAutofit fontScale="90000"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800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AIRPORT TERMINOLOGY</a:t>
            </a:r>
            <a:endParaRPr lang="en-US" sz="2800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8229600" cy="54102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200" b="1" dirty="0" smtClean="0">
                <a:solidFill>
                  <a:srgbClr val="7030A0"/>
                </a:solidFill>
              </a:rPr>
              <a:t>Following are the important term related to airport engineering.</a:t>
            </a:r>
          </a:p>
          <a:p>
            <a:pPr>
              <a:buNone/>
            </a:pPr>
            <a:endParaRPr lang="en-US" sz="2200" b="1" dirty="0" smtClean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Aerodrome.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Aeroplane.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Airfield.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Airport capacity.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Approach area.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Apron.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Beacon.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Flight visibility.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Fillet.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Hanger.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Holding apron.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Runway.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Taxiway.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200" b="1" dirty="0" smtClean="0">
                <a:solidFill>
                  <a:srgbClr val="00B0F0"/>
                </a:solidFill>
              </a:rPr>
              <a:t>Terminal building.</a:t>
            </a:r>
          </a:p>
          <a:p>
            <a:pPr>
              <a:spcBef>
                <a:spcPts val="0"/>
              </a:spcBef>
              <a:buNone/>
            </a:pPr>
            <a:endParaRPr lang="en-US" sz="2200" b="1" dirty="0" smtClean="0">
              <a:solidFill>
                <a:srgbClr val="00B0F0"/>
              </a:solidFill>
            </a:endParaRP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endParaRPr lang="en-US" sz="22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2. COMPONENTS OF AN AIRPORT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Following are the main components of airport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solidFill>
                  <a:srgbClr val="0070C0"/>
                </a:solidFill>
              </a:rPr>
              <a:t> Runways.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solidFill>
                  <a:srgbClr val="0070C0"/>
                </a:solidFill>
              </a:rPr>
              <a:t>Taxiways.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solidFill>
                  <a:srgbClr val="0070C0"/>
                </a:solidFill>
              </a:rPr>
              <a:t>Aprons.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solidFill>
                  <a:srgbClr val="0070C0"/>
                </a:solidFill>
              </a:rPr>
              <a:t>Terminal building.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04800"/>
            <a:ext cx="3886200" cy="71596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RUNWAY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algn="just"/>
            <a:r>
              <a:rPr lang="en-US" dirty="0" smtClean="0"/>
              <a:t>The number and orientation of runway plays an important role in the overall arrangement of various components of airport.</a:t>
            </a:r>
          </a:p>
          <a:p>
            <a:pPr algn="just"/>
            <a:r>
              <a:rPr lang="en-US" dirty="0" smtClean="0"/>
              <a:t>Number of runway depends on volume of traffic.</a:t>
            </a:r>
          </a:p>
          <a:p>
            <a:pPr algn="just"/>
            <a:r>
              <a:rPr lang="en-US" dirty="0" smtClean="0"/>
              <a:t>Orientation depends on direction of wind.</a:t>
            </a:r>
          </a:p>
          <a:p>
            <a:pPr algn="just"/>
            <a:r>
              <a:rPr lang="en-US" dirty="0" smtClean="0"/>
              <a:t>They must have a length and width adequate to accommodate the aircraft to be served.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unway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r-11_runway_aerial_3-200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Runway (1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304800"/>
            <a:ext cx="5638800" cy="715962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RUNWAY ORIENTATION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algn="just"/>
            <a:r>
              <a:rPr lang="en-US" dirty="0" smtClean="0"/>
              <a:t>Usually oriented in the direction of prevailing winds.</a:t>
            </a:r>
          </a:p>
          <a:p>
            <a:pPr algn="just"/>
            <a:r>
              <a:rPr lang="en-US" dirty="0" smtClean="0"/>
              <a:t>Head wins i.e. the direction of wind opposite to the direction of landing.</a:t>
            </a:r>
          </a:p>
          <a:p>
            <a:pPr algn="just"/>
            <a:r>
              <a:rPr lang="en-US" dirty="0" smtClean="0"/>
              <a:t>Provides greater lift on the wings of the aircraft when it is taking-off.</a:t>
            </a:r>
          </a:p>
          <a:p>
            <a:pPr algn="just"/>
            <a:r>
              <a:rPr lang="en-US" dirty="0" smtClean="0"/>
              <a:t>Provides breaking effect and the aircraft comes to a stop in a shorter distance.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lane-landing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5791200" cy="715962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70C0"/>
                </a:solidFill>
              </a:rPr>
              <a:t>Runway configurations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Single runway.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Intersecting runway.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Parallel runway.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Divergent runway.</a:t>
            </a:r>
            <a:endParaRPr 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5791200" cy="7159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Runway Marking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Runway centre line marking.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Runway Edge strip Marking.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Runway numbering.</a:t>
            </a:r>
            <a:endParaRPr 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50px-RunwayDiagr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28600"/>
            <a:ext cx="8229600" cy="3091334"/>
          </a:xfrm>
        </p:spPr>
      </p:pic>
      <p:pic>
        <p:nvPicPr>
          <p:cNvPr id="5" name="Content Placeholder 3" descr="700px-Runway_diagram,_Blast_pa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57600"/>
            <a:ext cx="7924800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274638"/>
            <a:ext cx="6096000" cy="71596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FFFF00"/>
                </a:solidFill>
              </a:rPr>
              <a:t>RUNWAY NUMBERING</a:t>
            </a:r>
            <a:endParaRPr lang="en-US" b="1" u="sng" dirty="0">
              <a:solidFill>
                <a:srgbClr val="FFFF00"/>
              </a:solidFill>
            </a:endParaRPr>
          </a:p>
        </p:txBody>
      </p:sp>
      <p:pic>
        <p:nvPicPr>
          <p:cNvPr id="4" name="Content Placeholder 3" descr="Runway Marking 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310" y="2057401"/>
            <a:ext cx="7735380" cy="3034678"/>
          </a:xfrm>
        </p:spPr>
      </p:pic>
      <p:sp>
        <p:nvSpPr>
          <p:cNvPr id="5" name="TextBox 4"/>
          <p:cNvSpPr txBox="1"/>
          <p:nvPr/>
        </p:nvSpPr>
        <p:spPr>
          <a:xfrm>
            <a:off x="2209804" y="3810000"/>
            <a:ext cx="369332" cy="4616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 smtClean="0"/>
              <a:t>   9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 rot="10800000">
            <a:off x="6172200" y="3657600"/>
            <a:ext cx="369332" cy="461665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1200" dirty="0" smtClean="0"/>
              <a:t> 27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unway Marking 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533400"/>
            <a:ext cx="8305800" cy="5791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0910 Nov 16, 2009 00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C:\Users\Nagesh\Desktop\Nagesh Airport\Airport Images\runway-w-jet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PART (C) - AIRPORT ENGINEERING</a:t>
            </a:r>
            <a:endParaRPr lang="en-US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33400" y="1447800"/>
          <a:ext cx="8229600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6019800"/>
                <a:gridCol w="1447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MARKS</a:t>
                      </a:r>
                      <a:endParaRPr lang="en-US" dirty="0"/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INTRODUCTION TO AIRPORT ENGINEERING</a:t>
                      </a:r>
                    </a:p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Types of Airport.</a:t>
                      </a:r>
                    </a:p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Location and orientation of an airport 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COMPONENTS</a:t>
                      </a:r>
                      <a:r>
                        <a:rPr lang="en-US" baseline="0" dirty="0" smtClean="0"/>
                        <a:t> OF AN AIRPORT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Runways,  run way markings brief description </a:t>
                      </a:r>
                    </a:p>
                    <a:p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Taxiways, brief description </a:t>
                      </a:r>
                    </a:p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Aprons, brief description </a:t>
                      </a:r>
                    </a:p>
                    <a:p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Airport layout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AIRPORT LIGHTINGS</a:t>
                      </a:r>
                    </a:p>
                    <a:p>
                      <a:pPr algn="l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Lighting of approaches.</a:t>
                      </a:r>
                    </a:p>
                    <a:p>
                      <a:pPr algn="l"/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R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unways.</a:t>
                      </a:r>
                    </a:p>
                    <a:p>
                      <a:pPr algn="l"/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T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axiways.</a:t>
                      </a:r>
                    </a:p>
                    <a:p>
                      <a:pPr algn="l"/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L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anding area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2743200"/>
            <a:ext cx="3962400" cy="838199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None/>
            </a:pPr>
            <a:r>
              <a:rPr lang="en-US" b="1" dirty="0" smtClean="0">
                <a:solidFill>
                  <a:srgbClr val="7030A0"/>
                </a:solidFill>
              </a:rPr>
              <a:t>TAXI WAY</a:t>
            </a:r>
            <a:endParaRPr lang="en-US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EHAM_Taxiway_Signs_1-400_0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007_Busy_taxiway_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04800"/>
            <a:ext cx="5257800" cy="56515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b="1" u="sng" dirty="0" smtClean="0">
                <a:solidFill>
                  <a:srgbClr val="0070C0"/>
                </a:solidFill>
              </a:rPr>
              <a:t>AIRPORT TERMINAL BUILDING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5111750" cy="4754563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Passenger handling counter. 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Baggage handling counter.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Baggage claim section.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Enquiry counter.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Public telephone booth.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Waiting hall for passengers.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Toilets.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Restaurants &amp; Bars.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First aid room.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General store.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Gift shop.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Post office and banking facilities.</a:t>
            </a:r>
          </a:p>
          <a:p>
            <a:pPr algn="just">
              <a:buFont typeface="Wingdings" pitchFamily="2" charset="2"/>
              <a:buChar char="ü"/>
            </a:pPr>
            <a:r>
              <a:rPr lang="en-US" sz="1800" dirty="0" smtClean="0">
                <a:solidFill>
                  <a:srgbClr val="0070C0"/>
                </a:solidFill>
              </a:rPr>
              <a:t>Custom control.</a:t>
            </a:r>
          </a:p>
          <a:p>
            <a:pPr algn="just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 algn="just">
              <a:buNone/>
            </a:pPr>
            <a:endParaRPr lang="en-US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 smtClean="0">
                <a:solidFill>
                  <a:srgbClr val="0070C0"/>
                </a:solidFill>
              </a:rPr>
              <a:t>Building which mainly used for the passengers, aircraft staff and administration management.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5791200" cy="715962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Systems of aircraft parking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Frontal or linear system.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Open-apron or transporter system.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Pier or finger system.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Satellite system.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ronal or linear system of park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609600"/>
            <a:ext cx="5791200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open or Transporter system of park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762000"/>
            <a:ext cx="6553200" cy="5638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atallite system of park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381000"/>
            <a:ext cx="6248400" cy="5638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eir or finger system of parking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74638"/>
            <a:ext cx="4648200" cy="487362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0070C0"/>
                </a:solidFill>
              </a:rPr>
              <a:t>AIRPORT CAPACITY</a:t>
            </a:r>
            <a:endParaRPr lang="en-US" b="1" u="sng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The number of aircraft movements which an airport can process within a specified period of time.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Runway configurations.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Characteristics of aircraft.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Loading apron space.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Aircraft processing techniques.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Number of gates in apron area.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Number of arrivals.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Weather condition.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Wind conditions.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b="1" u="sng" dirty="0" smtClean="0">
                <a:solidFill>
                  <a:srgbClr val="7030A0"/>
                </a:solidFill>
              </a:rPr>
              <a:t>1. INTRODUCTION TO AIRPORT ENGINEERING</a:t>
            </a:r>
            <a:endParaRPr lang="en-US" sz="3200" b="1" u="sng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Air transport is the gift of 20</a:t>
            </a:r>
            <a:r>
              <a:rPr lang="en-US" baseline="30000" dirty="0" smtClean="0">
                <a:solidFill>
                  <a:srgbClr val="0070C0"/>
                </a:solidFill>
              </a:rPr>
              <a:t>th</a:t>
            </a:r>
            <a:r>
              <a:rPr lang="en-US" dirty="0" smtClean="0">
                <a:solidFill>
                  <a:srgbClr val="0070C0"/>
                </a:solidFill>
              </a:rPr>
              <a:t> century to the world.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It is the latest means of transport.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It is used successfully in 1</a:t>
            </a:r>
            <a:r>
              <a:rPr lang="en-US" baseline="30000" dirty="0" smtClean="0">
                <a:solidFill>
                  <a:srgbClr val="0070C0"/>
                </a:solidFill>
              </a:rPr>
              <a:t>st</a:t>
            </a:r>
            <a:r>
              <a:rPr lang="en-US" dirty="0" smtClean="0">
                <a:solidFill>
                  <a:srgbClr val="0070C0"/>
                </a:solidFill>
              </a:rPr>
              <a:t> world war.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First service is started between Landon &amp; Paris in 1919.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Since then it has made a notable progress.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Air travel is the fastest means to reach in any part of the world.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Air India &amp; Indian air lines.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Exorbitant rate have made it the mode of transportation of the rich community.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2057400" y="1981200"/>
            <a:ext cx="5486400" cy="236220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7500"/>
          </a:bodyPr>
          <a:lstStyle/>
          <a:p>
            <a:pPr algn="ctr">
              <a:buNone/>
            </a:pPr>
            <a:r>
              <a:rPr lang="en-US" sz="8800" b="1" dirty="0" smtClean="0">
                <a:solidFill>
                  <a:srgbClr val="002060"/>
                </a:solidFill>
              </a:rPr>
              <a:t>APRON</a:t>
            </a:r>
            <a:endParaRPr lang="en-US" sz="8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rapor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127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5957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705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9380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Incheon_International_Airport-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idx="1"/>
          </p:nvPr>
        </p:nvSpPr>
        <p:spPr>
          <a:xfrm>
            <a:off x="2057400" y="1981200"/>
            <a:ext cx="5486400" cy="2362200"/>
          </a:xfr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>
            <a:normAutofit fontScale="97500"/>
          </a:bodyPr>
          <a:lstStyle/>
          <a:p>
            <a:pPr algn="ctr">
              <a:buNone/>
            </a:pPr>
            <a:r>
              <a:rPr lang="en-US" sz="8800" b="1" dirty="0" smtClean="0">
                <a:solidFill>
                  <a:srgbClr val="002060"/>
                </a:solidFill>
              </a:rPr>
              <a:t>HANGER</a:t>
            </a:r>
            <a:endParaRPr lang="en-US" sz="88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anger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EasyJet-relocatable-hangar-Oxford-Airport-UK-32.9x12.8-m-nr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bus-a380-passenger-aircraft-lufthansa-airliner-airport-hangar-light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685800"/>
            <a:ext cx="4038600" cy="4525963"/>
          </a:xfrm>
        </p:spPr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rgbClr val="7030A0"/>
                </a:solidFill>
              </a:rPr>
              <a:t>ADVANTAGES: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High speed.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Quick service.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 infrastructure investment.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Easy access.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No physical barrier.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Natural route.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Continuous journey.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National defense.</a:t>
            </a:r>
          </a:p>
          <a:p>
            <a:pPr lvl="1">
              <a:buNone/>
            </a:pPr>
            <a:endParaRPr lang="en-US" sz="1800" b="1" dirty="0" smtClean="0">
              <a:solidFill>
                <a:srgbClr val="0070C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0" y="762000"/>
            <a:ext cx="4038600" cy="4525963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solidFill>
                  <a:srgbClr val="7030A0"/>
                </a:solidFill>
              </a:rPr>
              <a:t>DIS ADVANTAGES: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Risky.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Very costly.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Small carrying capacity.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Unreliable.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0070C0"/>
                </a:solidFill>
              </a:rPr>
              <a:t>Huge investment.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5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8" dur="2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1" dur="2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lagenfurt_Airport_-_Hangar,_General_Aviation,_Helipor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Kandahar 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74638"/>
            <a:ext cx="4267200" cy="792162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AIRPORT LAYOUT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fontScale="92500"/>
          </a:bodyPr>
          <a:lstStyle/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Number of orientation of runway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Number of taxiways.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Size and shape of apron.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Available land.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Topography.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Soil condition.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Obstacle.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Proximity.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Surrounding land use.</a:t>
            </a:r>
          </a:p>
          <a:p>
            <a:pPr lvl="1">
              <a:buFont typeface="Arial" pitchFamily="34" charset="0"/>
              <a:buChar char="•"/>
            </a:pPr>
            <a:r>
              <a:rPr lang="en-US" b="1" dirty="0" smtClean="0">
                <a:solidFill>
                  <a:srgbClr val="7030A0"/>
                </a:solidFill>
              </a:rPr>
              <a:t>Timing and Scale of phased development of Airport.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layout single runwa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layout Three non intersecting runwa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layout Twoparallel runwa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7151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Landing_at_Zurich_International_Airport (1)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74638"/>
            <a:ext cx="5181600" cy="563562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7030A0"/>
                </a:solidFill>
              </a:rPr>
              <a:t>3.AIRPORT LIGHTINGS</a:t>
            </a:r>
            <a:endParaRPr lang="en-US" b="1" u="sng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algn="just"/>
            <a:r>
              <a:rPr lang="en-US" dirty="0" smtClean="0"/>
              <a:t>Airport lightings provides illumination to keep the facilities available around the clock.</a:t>
            </a:r>
          </a:p>
          <a:p>
            <a:pPr algn="just"/>
            <a:r>
              <a:rPr lang="en-US" dirty="0" smtClean="0"/>
              <a:t>Lighting keeps assisting in location and identification of the airport.</a:t>
            </a:r>
          </a:p>
          <a:p>
            <a:pPr algn="just"/>
            <a:r>
              <a:rPr lang="en-US" dirty="0" smtClean="0"/>
              <a:t>Basic lighting consists of Beacon, Wind indicator, runway lighting, etc,.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563562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u="sng" dirty="0" smtClean="0">
                <a:solidFill>
                  <a:srgbClr val="7030A0"/>
                </a:solidFill>
              </a:rPr>
              <a:t>FACTORS AFFECTING AIRPORT LIGHTINGS</a:t>
            </a:r>
            <a:endParaRPr lang="en-US" sz="3200" b="1" u="sng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algn="just"/>
            <a:r>
              <a:rPr lang="en-US" b="1" dirty="0" smtClean="0"/>
              <a:t>Airport classification.</a:t>
            </a:r>
          </a:p>
          <a:p>
            <a:pPr algn="just"/>
            <a:r>
              <a:rPr lang="en-US" b="1" dirty="0" smtClean="0"/>
              <a:t>Amount of traffic.</a:t>
            </a:r>
          </a:p>
          <a:p>
            <a:pPr algn="just"/>
            <a:r>
              <a:rPr lang="en-US" b="1" dirty="0" smtClean="0"/>
              <a:t>Availability of Power.</a:t>
            </a:r>
          </a:p>
          <a:p>
            <a:pPr algn="just"/>
            <a:r>
              <a:rPr lang="en-US" b="1" dirty="0" smtClean="0"/>
              <a:t>Nature of aircraft using the airport.</a:t>
            </a:r>
          </a:p>
          <a:p>
            <a:pPr algn="just"/>
            <a:r>
              <a:rPr lang="en-US" b="1" dirty="0" smtClean="0"/>
              <a:t>Type of night operations.</a:t>
            </a:r>
          </a:p>
          <a:p>
            <a:pPr algn="just"/>
            <a:r>
              <a:rPr lang="en-US" b="1" dirty="0" smtClean="0"/>
              <a:t>Type of landing.</a:t>
            </a:r>
          </a:p>
          <a:p>
            <a:pPr algn="just"/>
            <a:r>
              <a:rPr lang="en-US" b="1" dirty="0" smtClean="0"/>
              <a:t>Weather conditions.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b="1" u="sng" dirty="0" smtClean="0">
                <a:solidFill>
                  <a:srgbClr val="7030A0"/>
                </a:solidFill>
              </a:rPr>
              <a:t>COMPARISON BETWEEN ROAD AND AIR TRANSPORT</a:t>
            </a:r>
            <a:endParaRPr lang="en-US" sz="2800" b="1" u="sng" dirty="0">
              <a:solidFill>
                <a:srgbClr val="7030A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4038600" cy="639762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dirty="0" smtClean="0"/>
              <a:t>ROAD TRANSPORT	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4040188" cy="429736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Undertaken through artificial tracks and ways.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Involves small investment.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Speed of transport vary according to the nature of vehicle.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Useful for internal trade.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Carried on over a short distance.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Freight rate of this type of transport is usually low.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8200" y="990600"/>
            <a:ext cx="4038600" cy="639762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 smtClean="0"/>
              <a:t>AIR TRANSPORT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645025" y="1828800"/>
            <a:ext cx="4041775" cy="4297363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7030A0"/>
                </a:solidFill>
              </a:rPr>
              <a:t>Undertaken through natural tracks and ways.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Involves large investment.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Speed of this type of transport is fastest.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Useful for internal &amp; external trade.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Carried on over any distance.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Freight rate of this type of transport is usually very high.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1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4" dur="1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9" dur="1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1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9" dur="1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4" dur="1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563562"/>
          </a:xfr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b="1" u="sng" dirty="0" smtClean="0">
                <a:solidFill>
                  <a:srgbClr val="7030A0"/>
                </a:solidFill>
              </a:rPr>
              <a:t>METHOD OF AIRPORT LIGHTINGS</a:t>
            </a:r>
            <a:endParaRPr lang="en-US" sz="3200" b="1" u="sng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b="1" dirty="0" smtClean="0"/>
              <a:t>Runway Lighting.</a:t>
            </a:r>
          </a:p>
          <a:p>
            <a:pPr algn="just"/>
            <a:r>
              <a:rPr lang="en-US" b="1" dirty="0" smtClean="0"/>
              <a:t>Threshold Lighting.</a:t>
            </a:r>
          </a:p>
          <a:p>
            <a:pPr algn="just"/>
            <a:r>
              <a:rPr lang="en-US" b="1" dirty="0" smtClean="0"/>
              <a:t>Approach Lighting.</a:t>
            </a:r>
          </a:p>
          <a:p>
            <a:pPr algn="just"/>
            <a:r>
              <a:rPr lang="en-US" b="1" dirty="0" smtClean="0"/>
              <a:t>Taxiway lighting.</a:t>
            </a:r>
          </a:p>
          <a:p>
            <a:pPr algn="just"/>
            <a:r>
              <a:rPr lang="en-US" b="1" dirty="0" smtClean="0"/>
              <a:t>Airport Beacon.</a:t>
            </a:r>
          </a:p>
          <a:p>
            <a:pPr algn="just"/>
            <a:r>
              <a:rPr lang="en-US" b="1" dirty="0" smtClean="0"/>
              <a:t>Wind Indicator.</a:t>
            </a:r>
          </a:p>
          <a:p>
            <a:pPr algn="just"/>
            <a:r>
              <a:rPr lang="en-US" b="1" dirty="0" smtClean="0"/>
              <a:t>Landing direction Indicator.</a:t>
            </a:r>
          </a:p>
          <a:p>
            <a:pPr algn="just"/>
            <a:r>
              <a:rPr lang="en-US" b="1" dirty="0" smtClean="0"/>
              <a:t>Boundary Lighting.</a:t>
            </a:r>
          </a:p>
          <a:p>
            <a:pPr algn="just"/>
            <a:r>
              <a:rPr lang="en-US" b="1" dirty="0" smtClean="0"/>
              <a:t>Apron Lighting.</a:t>
            </a:r>
          </a:p>
          <a:p>
            <a:pPr algn="just"/>
            <a:r>
              <a:rPr lang="en-US" b="1" dirty="0" smtClean="0"/>
              <a:t>Hanger </a:t>
            </a:r>
            <a:r>
              <a:rPr lang="en-US" b="1" dirty="0" err="1" smtClean="0"/>
              <a:t>Liffhting</a:t>
            </a:r>
            <a:r>
              <a:rPr lang="en-US" b="1" dirty="0" smtClean="0"/>
              <a:t>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Runway lighting 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4876800" cy="63976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WIND INDICATOR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4" name="Content Placeholder 3" descr="fig5_1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4953000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4876800" cy="63976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WIND INDICATOR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5" descr="wind-sock-airport-germany-berlin-tegel-845470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143000"/>
            <a:ext cx="7620000" cy="5410200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4876800" cy="639762"/>
          </a:xfr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WIND INDICATOR</a:t>
            </a:r>
            <a:endParaRPr lang="en-US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3" descr="13-12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95400"/>
            <a:ext cx="8305800" cy="5105400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Taxiway lighting 1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Runway lighting 4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0"/>
            <a:ext cx="66294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Runway lightin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0"/>
            <a:ext cx="76962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Taxiway lighting 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90600"/>
            <a:ext cx="8229600" cy="639762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800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AIRPORT ENGINEERING</a:t>
            </a:r>
            <a:endParaRPr lang="en-US" sz="2800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8229600" cy="213360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Airport engineering involves design and construction of a variety of facilities for the Landing, Takeoff, movement on ground, parking, maintenance and repair of airplanes, fuel storage, handling of passengers and baggage.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irport Approach area lighting 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Approach area light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Runway lighting 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Taxiway lighting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lights1x1024_zps641e4e2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eauty of Flight - Follow the green taxiway lights (NF)(HR)-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irport threshold Lighting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Best pictures of airport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639762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2800" b="1" u="sng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AIRPORT CLASSIFICATION</a:t>
            </a:r>
            <a:endParaRPr lang="en-US" sz="2800" b="1" u="sng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Airports are classified in different ways in different countries.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In India we classified as Civil &amp; Military.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Military airports are mainly meant for military aircrafts only.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The civilian airports can be for military purpose also.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Civilian airports can be a Minor, Intermediate, Major &amp; International airports.</a:t>
            </a:r>
          </a:p>
          <a:p>
            <a:r>
              <a:rPr lang="en-US" sz="2400" b="1" dirty="0" smtClean="0">
                <a:solidFill>
                  <a:srgbClr val="7030A0"/>
                </a:solidFill>
              </a:rPr>
              <a:t>For the development of airports and airways the Government of India under the Ministry of civil aviation, established two public sector enterprises.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  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7" descr="Wfm_kansai_overview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8" descr="Areal View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ennai_airport_view_4.jpe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elhi airpor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tudents-raising-hand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thank-you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rganization Chart 2"/>
          <p:cNvGraphicFramePr>
            <a:graphicFrameLocks/>
          </p:cNvGraphicFramePr>
          <p:nvPr>
            <p:ph idx="1"/>
          </p:nvPr>
        </p:nvGraphicFramePr>
        <p:xfrm>
          <a:off x="152400" y="304800"/>
          <a:ext cx="8686800" cy="4572000"/>
        </p:xfrm>
        <a:graphic>
          <a:graphicData uri="http://schemas.openxmlformats.org/drawingml/2006/compatibility">
            <com:legacyDrawing xmlns:com="http://schemas.openxmlformats.org/drawingml/2006/compatibility" spid="_x0000_s102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1022</Words>
  <Application>Microsoft Office PowerPoint</Application>
  <PresentationFormat>On-screen Show (4:3)</PresentationFormat>
  <Paragraphs>223</Paragraphs>
  <Slides>86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AIRPORT ENGINEERING</vt:lpstr>
      <vt:lpstr>Slide 2</vt:lpstr>
      <vt:lpstr>PART (C) - AIRPORT ENGINEERING</vt:lpstr>
      <vt:lpstr>1. INTRODUCTION TO AIRPORT ENGINEERING</vt:lpstr>
      <vt:lpstr>Slide 5</vt:lpstr>
      <vt:lpstr>COMPARISON BETWEEN ROAD AND AIR TRANSPORT</vt:lpstr>
      <vt:lpstr>AIRPORT ENGINEERING</vt:lpstr>
      <vt:lpstr>AIRPORT CLASSIFICATION</vt:lpstr>
      <vt:lpstr>Slide 9</vt:lpstr>
      <vt:lpstr>Slide 10</vt:lpstr>
      <vt:lpstr>Slide 11</vt:lpstr>
      <vt:lpstr>Slide 12</vt:lpstr>
      <vt:lpstr>LOCATION AND ORIENTATION OF AIRPORT</vt:lpstr>
      <vt:lpstr>Slide 14</vt:lpstr>
      <vt:lpstr>AIRPORT TERMINOLOGY</vt:lpstr>
      <vt:lpstr>2. COMPONENTS OF AN AIRPORT</vt:lpstr>
      <vt:lpstr>RUNWAY</vt:lpstr>
      <vt:lpstr>Slide 18</vt:lpstr>
      <vt:lpstr>Slide 19</vt:lpstr>
      <vt:lpstr>RUNWAY ORIENTATION</vt:lpstr>
      <vt:lpstr>Slide 21</vt:lpstr>
      <vt:lpstr>Runway configurations</vt:lpstr>
      <vt:lpstr>Slide 23</vt:lpstr>
      <vt:lpstr>Runway Marking</vt:lpstr>
      <vt:lpstr>Slide 25</vt:lpstr>
      <vt:lpstr>RUNWAY NUMBERING</vt:lpstr>
      <vt:lpstr>Slide 27</vt:lpstr>
      <vt:lpstr>Slide 28</vt:lpstr>
      <vt:lpstr>Slide 29</vt:lpstr>
      <vt:lpstr>Slide 30</vt:lpstr>
      <vt:lpstr>Slide 31</vt:lpstr>
      <vt:lpstr>Slide 32</vt:lpstr>
      <vt:lpstr>AIRPORT TERMINAL BUILDING</vt:lpstr>
      <vt:lpstr>Systems of aircraft parking</vt:lpstr>
      <vt:lpstr>Slide 35</vt:lpstr>
      <vt:lpstr>Slide 36</vt:lpstr>
      <vt:lpstr>Slide 37</vt:lpstr>
      <vt:lpstr>Slide 38</vt:lpstr>
      <vt:lpstr>AIRPORT CAPACITY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AIRPORT LAYOUT</vt:lpstr>
      <vt:lpstr>Slide 53</vt:lpstr>
      <vt:lpstr>Slide 54</vt:lpstr>
      <vt:lpstr>Slide 55</vt:lpstr>
      <vt:lpstr>Slide 56</vt:lpstr>
      <vt:lpstr>Slide 57</vt:lpstr>
      <vt:lpstr>3.AIRPORT LIGHTINGS</vt:lpstr>
      <vt:lpstr>FACTORS AFFECTING AIRPORT LIGHTINGS</vt:lpstr>
      <vt:lpstr>METHOD OF AIRPORT LIGHTINGS</vt:lpstr>
      <vt:lpstr>Slide 61</vt:lpstr>
      <vt:lpstr>WIND INDICATOR</vt:lpstr>
      <vt:lpstr>WIND INDICATOR</vt:lpstr>
      <vt:lpstr>WIND INDICATOR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Best pictures of airport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ACER</cp:lastModifiedBy>
  <cp:revision>75</cp:revision>
  <dcterms:created xsi:type="dcterms:W3CDTF">2015-09-02T05:22:15Z</dcterms:created>
  <dcterms:modified xsi:type="dcterms:W3CDTF">2015-09-05T04:24:35Z</dcterms:modified>
</cp:coreProperties>
</file>